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F17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743200"/>
            <a:ext cx="12191695" cy="73152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828800"/>
            <a:ext cx="10332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000" b="1">
                <a:solidFill>
                  <a:srgbClr val="FFFFFF"/>
                </a:solidFill>
                <a:latin typeface="Calibri"/>
              </a:rPr>
              <a:t>Algotross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971800"/>
            <a:ext cx="103327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0">
                <a:solidFill>
                  <a:srgbClr val="C4B5FD"/>
                </a:solidFill>
                <a:latin typeface="Calibri"/>
              </a:rPr>
              <a:t>In-House Algorithmic Trading — Internal Pitch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5120640"/>
            <a:ext cx="103327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>
                <a:solidFill>
                  <a:srgbClr val="9CA3AF"/>
                </a:solidFill>
                <a:latin typeface="Calibri"/>
              </a:rPr>
              <a:t>State Partners  ·  Confidential — Internal Use Only
Prepared for Farzad  ·  v0.1 · 2026-06-22  ·  Living document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411480"/>
            <a:ext cx="96926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0F172A"/>
                </a:solidFill>
                <a:latin typeface="Calibri"/>
              </a:rPr>
              <a:t>Changelog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43000"/>
            <a:ext cx="11247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>
                <a:solidFill>
                  <a:srgbClr val="7C3AED"/>
                </a:solidFill>
                <a:latin typeface="Calibri"/>
              </a:rPr>
              <a:t>This is a living document. Slides changed since the last review carry an UPDATED badge.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48640" y="1920240"/>
          <a:ext cx="1106424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0160"/>
                <a:gridCol w="1645920"/>
                <a:gridCol w="8138160"/>
              </a:tblGrid>
              <a:tr h="548640">
                <a:tc>
                  <a:txBody>
                    <a:bodyPr/>
                    <a:lstStyle/>
                    <a:p>
                      <a:r>
                        <a:rPr b="1" sz="1300">
                          <a:solidFill>
                            <a:srgbClr val="FFFFFF"/>
                          </a:solidFill>
                        </a:rPr>
                        <a:t>Version</a:t>
                      </a:r>
                    </a:p>
                  </a:txBody>
                  <a:tcPr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300">
                          <a:solidFill>
                            <a:srgbClr val="FFFFFF"/>
                          </a:solidFill>
                        </a:rPr>
                        <a:t>Date</a:t>
                      </a:r>
                    </a:p>
                  </a:txBody>
                  <a:tcPr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300">
                          <a:solidFill>
                            <a:srgbClr val="FFFFFF"/>
                          </a:solidFill>
                        </a:rPr>
                        <a:t>Changes</a:t>
                      </a:r>
                    </a:p>
                  </a:txBody>
                  <a:tcPr>
                    <a:solidFill>
                      <a:srgbClr val="0F172A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0F172A"/>
                          </a:solidFill>
                        </a:rPr>
                        <a:t>v0.1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0F172A"/>
                          </a:solidFill>
                        </a:rPr>
                        <a:t>2026-06-22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0F172A"/>
                          </a:solidFill>
                        </a:rPr>
                        <a:t>Initial deck — structure, vision, opportunity, scoping questions, Awais/Kam prior-platform conversation, salvage assessment placeholder, build plan, risks, status.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640080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6B7280"/>
                </a:solidFill>
                <a:latin typeface="Calibri"/>
              </a:rPr>
              <a:t>State Partners — Confidential · Internal use only   |   Last updated 2026-06-22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0" y="6400800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6B7280"/>
                </a:solidFill>
                <a:latin typeface="Calibri"/>
              </a:rPr>
              <a:t>Algotross v0.1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411480"/>
            <a:ext cx="96926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0F172A"/>
                </a:solidFill>
                <a:latin typeface="Calibri"/>
              </a:rPr>
              <a:t>Vision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4300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7C3AED"/>
                </a:solidFill>
                <a:latin typeface="Calibri"/>
              </a:rPr>
              <a:t>Bring algorithmic trading in-house — own the edge instead of renting it.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920240"/>
            <a:ext cx="1106424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A proprietary, State Partners-owned trading system — our code, our data, our alpha.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No third-party dependency, no recurring vendor fees, no opaque black boxes.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Starts from a platform that was already working end-to-end (see Prior Platform).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Distinct from our external-vendor evaluations — those are tracked separately in the Algo Trading vendor hub.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0080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6B7280"/>
                </a:solidFill>
                <a:latin typeface="Calibri"/>
              </a:rPr>
              <a:t>State Partners — Confidential · Internal use only   |   Last updated 2026-06-22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0" y="6400800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6B7280"/>
                </a:solidFill>
                <a:latin typeface="Calibri"/>
              </a:rPr>
              <a:t>Algotross v0.1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411480"/>
            <a:ext cx="96926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0F172A"/>
                </a:solidFill>
                <a:latin typeface="Calibri"/>
              </a:rPr>
              <a:t>The Opportunity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4300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7C3AED"/>
                </a:solidFill>
                <a:latin typeface="Calibri"/>
              </a:rPr>
              <a:t>We have a rare head start: an experienced builder and a near-complete system.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920240"/>
            <a:ext cx="1106424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Every external vendor evaluated so far failed the same diligence pattern (White Glove, Tradey — both declined).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Legitimate external routes are low-edge — managed-futures ETFs (DBMF/KMLM) or registered CTAs.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In-house gives us control, IP ownership, and the ability to iterate on our own terms.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Awais leads development and brings a prior system that reached the fine-tuning stage.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Staged rollout (paper → live) keeps capital risk bounded while we validate.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0080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6B7280"/>
                </a:solidFill>
                <a:latin typeface="Calibri"/>
              </a:rPr>
              <a:t>State Partners — Confidential · Internal use only   |   Last updated 2026-06-22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0" y="6400800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6B7280"/>
                </a:solidFill>
                <a:latin typeface="Calibri"/>
              </a:rPr>
              <a:t>Algotross v0.1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411480"/>
            <a:ext cx="96926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0F172A"/>
                </a:solidFill>
                <a:latin typeface="Calibri"/>
              </a:rPr>
              <a:t>Open Questions We're Resolving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4300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7C3AED"/>
                </a:solidFill>
                <a:latin typeface="Calibri"/>
              </a:rPr>
              <a:t>Scope is deliberately answered one question at a time as the project progresses.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920240"/>
            <a:ext cx="1106424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Markets / instruments — equities, futures, FX, crypto, options? Which venues / brokers?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Strategy type — trend/momentum, mean-reversion, stat-arb, market-making, or ML-driven?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Capital &amp; stage — paper first, then live? Starting capital? Regulatory posture (personal vs. CTA-equivalent)?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Data — market-data sources? How much history for backtesting?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Stack — language/framework, where it runs, live vs. backtest-first.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Owner / cadence — RESOLVED: Awais leads development.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378440" y="502920"/>
            <a:ext cx="1417320" cy="384048"/>
          </a:xfrm>
          <a:prstGeom prst="round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000" b="1">
                <a:solidFill>
                  <a:srgbClr val="FFFFFF"/>
                </a:solidFill>
              </a:rPr>
              <a:t>UPDATED 06-22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0080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6B7280"/>
                </a:solidFill>
                <a:latin typeface="Calibri"/>
              </a:rPr>
              <a:t>State Partners — Confidential · Internal use only   |   Last updated 2026-06-22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0" y="6400800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6B7280"/>
                </a:solidFill>
                <a:latin typeface="Calibri"/>
              </a:rPr>
              <a:t>Algotross v0.1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411480"/>
            <a:ext cx="96926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0F172A"/>
                </a:solidFill>
                <a:latin typeface="Calibri"/>
              </a:rPr>
              <a:t>Prior Platform — Awais + Kam (2026-06-22)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4300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7C3AED"/>
                </a:solidFill>
                <a:latin typeface="Calibri"/>
              </a:rPr>
              <a:t>Awais has built a comparable system before; it's our candidate starting point.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920240"/>
            <a:ext cx="1106424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Built for an Asian company (likely UAE-based) that was raising money around it.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Focus: forex and crypto — crypto execution via Bybit.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Status when it stopped: working end-to-end, in its fine-tuning phase — described as not broken.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Why it died: the client had no in-house signal-processing capability, and never followed up.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Contractual: no NDA was signed and their obligations to Awais went unfulfilled.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378440" y="502920"/>
            <a:ext cx="1417320" cy="384048"/>
          </a:xfrm>
          <a:prstGeom prst="round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000" b="1">
                <a:solidFill>
                  <a:srgbClr val="FFFFFF"/>
                </a:solidFill>
              </a:rPr>
              <a:t>UPDATED 06-22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0080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6B7280"/>
                </a:solidFill>
                <a:latin typeface="Calibri"/>
              </a:rPr>
              <a:t>State Partners — Confidential · Internal use only   |   Last updated 2026-06-22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0" y="6400800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6B7280"/>
                </a:solidFill>
                <a:latin typeface="Calibri"/>
              </a:rPr>
              <a:t>Algotross v0.1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411480"/>
            <a:ext cx="96926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0F172A"/>
                </a:solidFill>
                <a:latin typeface="Calibri"/>
              </a:rPr>
              <a:t>Salvage Assessment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4300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7C3AED"/>
                </a:solidFill>
                <a:latin typeface="Calibri"/>
              </a:rPr>
              <a:t>How much of the prior system transfers — assessment in progress.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920240"/>
            <a:ext cx="1106424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Awais is evaluating the full prior platform (2026-06-22) to report what is salvageable.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Core question: how much of the end-to-end pipeline maps to SP's intended use case.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Legal gate: confirm IP is clean to reuse, given the no-NDA / unfulfilled-contract history.</a:t>
            </a:r>
          </a:p>
          <a:p>
            <a:pPr lvl="1">
              <a:spcAft>
                <a:spcPts val="800"/>
              </a:spcAft>
            </a:pPr>
            <a:r>
              <a:rPr sz="1400">
                <a:solidFill>
                  <a:srgbClr val="6B7280"/>
                </a:solidFill>
                <a:latin typeface="Calibri"/>
              </a:rPr>
              <a:t>–   Awaiting Awais's assessment — this slide will be updated when his report lands.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378440" y="502920"/>
            <a:ext cx="1417320" cy="384048"/>
          </a:xfrm>
          <a:prstGeom prst="round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000" b="1">
                <a:solidFill>
                  <a:srgbClr val="FFFFFF"/>
                </a:solidFill>
              </a:rPr>
              <a:t>UPDATED 06-22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0080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6B7280"/>
                </a:solidFill>
                <a:latin typeface="Calibri"/>
              </a:rPr>
              <a:t>State Partners — Confidential · Internal use only   |   Last updated 2026-06-22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0" y="6400800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6B7280"/>
                </a:solidFill>
                <a:latin typeface="Calibri"/>
              </a:rPr>
              <a:t>Algotross v0.1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411480"/>
            <a:ext cx="96926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0F172A"/>
                </a:solidFill>
                <a:latin typeface="Calibri"/>
              </a:rPr>
              <a:t>Build Plan &amp; Milestones (draft)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4300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7C3AED"/>
                </a:solidFill>
                <a:latin typeface="Calibri"/>
              </a:rPr>
              <a:t>Staged path from scope-lock to a controlled live pilot.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920240"/>
            <a:ext cx="1106424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M0 — Scope lock: answer open questions one at a time.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M1 — Salvage assessment + IP clearance on the prior codebase.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M2 — Infra: algotross.statepartners.net + dashboard Algotross module (project tracking live now).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M3 — Port / rebuild the signal engine; stand up the backtest harness.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M4 — Paper-trading validation.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M5 — Controlled live pilot.</a:t>
            </a:r>
          </a:p>
          <a:p>
            <a:pPr lvl="1">
              <a:spcAft>
                <a:spcPts val="800"/>
              </a:spcAft>
            </a:pPr>
            <a:r>
              <a:rPr sz="1400">
                <a:solidFill>
                  <a:srgbClr val="6B7280"/>
                </a:solidFill>
                <a:latin typeface="Calibri"/>
              </a:rPr>
              <a:t>–   Dates TBD — set once scope and salvage assessment are in.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0080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6B7280"/>
                </a:solidFill>
                <a:latin typeface="Calibri"/>
              </a:rPr>
              <a:t>State Partners — Confidential · Internal use only   |   Last updated 2026-06-22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0" y="6400800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6B7280"/>
                </a:solidFill>
                <a:latin typeface="Calibri"/>
              </a:rPr>
              <a:t>Algotross v0.1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411480"/>
            <a:ext cx="96926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0F172A"/>
                </a:solidFill>
                <a:latin typeface="Calibri"/>
              </a:rPr>
              <a:t>Risks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4300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7C3AED"/>
                </a:solidFill>
                <a:latin typeface="Calibri"/>
              </a:rPr>
              <a:t>The biggest risks are legal reuse and key-person dependency — both addressable.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920240"/>
            <a:ext cx="1106424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IP / legal — reusing the prior codebase without NDA/contract closure; must clear before adopting.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Key-person — Awais as sole builder; signal-processing depth is the exact gap that sank the prior company.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Regulatory — anything CTA-equivalent triggers registration (Series 3 / NFA).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Execution / market — strategy decay, slippage, broker/exchange risk (e.g., Bybit).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Capital at risk — mitigated by the staged paper → live rollout.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640080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6B7280"/>
                </a:solidFill>
                <a:latin typeface="Calibri"/>
              </a:rPr>
              <a:t>State Partners — Confidential · Internal use only   |   Last updated 2026-06-22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058400" y="6400800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6B7280"/>
                </a:solidFill>
                <a:latin typeface="Calibri"/>
              </a:rPr>
              <a:t>Algotross v0.1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411480"/>
            <a:ext cx="96926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>
                <a:solidFill>
                  <a:srgbClr val="0F172A"/>
                </a:solidFill>
                <a:latin typeface="Calibri"/>
              </a:rPr>
              <a:t>Status &amp; Next Steps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143000"/>
            <a:ext cx="1124712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7C3AED"/>
                </a:solidFill>
                <a:latin typeface="Calibri"/>
              </a:rPr>
              <a:t>Project is stood up; infrastructure is underway; awaiting salvage report.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1920240"/>
            <a:ext cx="11064240" cy="4206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Project established as 'Algotross' (projects/algotross).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Dashboard Algotross module queued — Phase 1 project tracking, Phase 2 the live app.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Subdomain algotross.statepartners.net approved (Kam, 2026-06-22) — being stood up.</a:t>
            </a:r>
          </a:p>
          <a:p>
            <a:pPr>
              <a:spcAft>
                <a:spcPts val="800"/>
              </a:spcAft>
            </a:pPr>
            <a:r>
              <a:rPr sz="1600">
                <a:solidFill>
                  <a:srgbClr val="0F172A"/>
                </a:solidFill>
                <a:latin typeface="Calibri"/>
              </a:rPr>
              <a:t>•   Next: Awais's salvage report; begin answering scoping questions one at a time.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0378440" y="502920"/>
            <a:ext cx="1417320" cy="384048"/>
          </a:xfrm>
          <a:prstGeom prst="round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000" b="1">
                <a:solidFill>
                  <a:srgbClr val="FFFFFF"/>
                </a:solidFill>
              </a:rPr>
              <a:t>UPDATED 06-22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6400800"/>
            <a:ext cx="73152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6B7280"/>
                </a:solidFill>
                <a:latin typeface="Calibri"/>
              </a:rPr>
              <a:t>State Partners — Confidential · Internal use only   |   Last updated 2026-06-22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58400" y="6400800"/>
            <a:ext cx="1737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>
                <a:solidFill>
                  <a:srgbClr val="6B7280"/>
                </a:solidFill>
                <a:latin typeface="Calibri"/>
              </a:rPr>
              <a:t>Algotross v0.1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